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5"/>
  </p:notesMasterIdLst>
  <p:sldIdLst>
    <p:sldId id="256" r:id="rId2"/>
    <p:sldId id="310" r:id="rId3"/>
    <p:sldId id="317" r:id="rId4"/>
    <p:sldId id="307" r:id="rId5"/>
    <p:sldId id="308" r:id="rId6"/>
    <p:sldId id="297" r:id="rId7"/>
    <p:sldId id="296" r:id="rId8"/>
    <p:sldId id="309" r:id="rId9"/>
    <p:sldId id="311" r:id="rId10"/>
    <p:sldId id="294" r:id="rId11"/>
    <p:sldId id="295" r:id="rId12"/>
    <p:sldId id="293" r:id="rId13"/>
    <p:sldId id="298" r:id="rId14"/>
    <p:sldId id="301" r:id="rId15"/>
    <p:sldId id="302" r:id="rId16"/>
    <p:sldId id="303" r:id="rId17"/>
    <p:sldId id="292" r:id="rId18"/>
    <p:sldId id="280" r:id="rId19"/>
    <p:sldId id="276" r:id="rId20"/>
    <p:sldId id="278" r:id="rId21"/>
    <p:sldId id="274" r:id="rId22"/>
    <p:sldId id="316" r:id="rId23"/>
    <p:sldId id="279" r:id="rId24"/>
    <p:sldId id="261" r:id="rId25"/>
    <p:sldId id="262" r:id="rId26"/>
    <p:sldId id="313" r:id="rId27"/>
    <p:sldId id="269" r:id="rId28"/>
    <p:sldId id="271" r:id="rId29"/>
    <p:sldId id="260" r:id="rId30"/>
    <p:sldId id="272" r:id="rId31"/>
    <p:sldId id="273" r:id="rId32"/>
    <p:sldId id="282" r:id="rId33"/>
    <p:sldId id="283" r:id="rId34"/>
    <p:sldId id="284" r:id="rId35"/>
    <p:sldId id="285" r:id="rId36"/>
    <p:sldId id="286" r:id="rId37"/>
    <p:sldId id="304" r:id="rId38"/>
    <p:sldId id="305" r:id="rId39"/>
    <p:sldId id="314" r:id="rId40"/>
    <p:sldId id="312" r:id="rId41"/>
    <p:sldId id="299" r:id="rId42"/>
    <p:sldId id="300" r:id="rId43"/>
    <p:sldId id="30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e2f62677e0dfb3ad31b20ead6712b55f7c93333eaa0cbf89c4d9f912cbadcbf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B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E7094-D179-74BE-3057-0558224FC020}" v="10" dt="2020-04-09T21:06:31.820"/>
    <p1510:client id="{3462FA06-F446-1762-18B8-0D1CF3DFBB8D}" v="1" dt="2020-04-09T20:57:28.683"/>
    <p1510:client id="{566EAF70-DBDA-CA8F-64C6-C6C0DE16894B}" v="6" dt="2020-04-09T00:38:27.757"/>
    <p1510:client id="{7452E987-D286-B723-DE6D-8879E5327A1F}" v="58" dt="2020-04-09T21:19:22.974"/>
    <p1510:client id="{DC2ADF57-7718-48E0-8A25-0846B9A364C9}" v="5" dt="2020-04-09T21:23:21.902"/>
    <p1510:client id="{F0257637-D767-42EB-8099-821F34C02DDB}" v="51" dt="2020-04-09T00:48:54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onzalez" userId="S::jgonzalez45@knights.ucf.edu::dc5205f6-09ca-4005-a317-8779d6ffe588" providerId="AD" clId="Web-{319E7094-D179-74BE-3057-0558224FC020}"/>
    <pc:docChg chg="modSld">
      <pc:chgData name="Juan Gonzalez" userId="S::jgonzalez45@knights.ucf.edu::dc5205f6-09ca-4005-a317-8779d6ffe588" providerId="AD" clId="Web-{319E7094-D179-74BE-3057-0558224FC020}" dt="2020-04-09T21:06:31.789" v="9" actId="1076"/>
      <pc:docMkLst>
        <pc:docMk/>
      </pc:docMkLst>
      <pc:sldChg chg="addSp delSp modSp">
        <pc:chgData name="Juan Gonzalez" userId="S::jgonzalez45@knights.ucf.edu::dc5205f6-09ca-4005-a317-8779d6ffe588" providerId="AD" clId="Web-{319E7094-D179-74BE-3057-0558224FC020}" dt="2020-04-09T21:06:31.789" v="9" actId="1076"/>
        <pc:sldMkLst>
          <pc:docMk/>
          <pc:sldMk cId="774212409" sldId="284"/>
        </pc:sldMkLst>
        <pc:picChg chg="add del mod">
          <ac:chgData name="Juan Gonzalez" userId="S::jgonzalez45@knights.ucf.edu::dc5205f6-09ca-4005-a317-8779d6ffe588" providerId="AD" clId="Web-{319E7094-D179-74BE-3057-0558224FC020}" dt="2020-04-09T21:06:31.789" v="9" actId="1076"/>
          <ac:picMkLst>
            <pc:docMk/>
            <pc:sldMk cId="774212409" sldId="284"/>
            <ac:picMk id="3" creationId="{7359A93F-77F1-4E67-A9AA-A31DA13C62CA}"/>
          </ac:picMkLst>
        </pc:picChg>
        <pc:picChg chg="add del">
          <ac:chgData name="Juan Gonzalez" userId="S::jgonzalez45@knights.ucf.edu::dc5205f6-09ca-4005-a317-8779d6ffe588" providerId="AD" clId="Web-{319E7094-D179-74BE-3057-0558224FC020}" dt="2020-04-09T21:06:30.726" v="8"/>
          <ac:picMkLst>
            <pc:docMk/>
            <pc:sldMk cId="774212409" sldId="284"/>
            <ac:picMk id="7" creationId="{008F12FA-9CAA-40A6-9B66-D9199251CC21}"/>
          </ac:picMkLst>
        </pc:picChg>
      </pc:sldChg>
      <pc:sldChg chg="addSp delSp">
        <pc:chgData name="Juan Gonzalez" userId="S::jgonzalez45@knights.ucf.edu::dc5205f6-09ca-4005-a317-8779d6ffe588" providerId="AD" clId="Web-{319E7094-D179-74BE-3057-0558224FC020}" dt="2020-04-09T21:06:28.445" v="6"/>
        <pc:sldMkLst>
          <pc:docMk/>
          <pc:sldMk cId="3726613380" sldId="285"/>
        </pc:sldMkLst>
        <pc:picChg chg="add del">
          <ac:chgData name="Juan Gonzalez" userId="S::jgonzalez45@knights.ucf.edu::dc5205f6-09ca-4005-a317-8779d6ffe588" providerId="AD" clId="Web-{319E7094-D179-74BE-3057-0558224FC020}" dt="2020-04-09T21:06:28.445" v="6"/>
          <ac:picMkLst>
            <pc:docMk/>
            <pc:sldMk cId="3726613380" sldId="285"/>
            <ac:picMk id="7" creationId="{008F12FA-9CAA-40A6-9B66-D9199251CC21}"/>
          </ac:picMkLst>
        </pc:picChg>
      </pc:sldChg>
    </pc:docChg>
  </pc:docChgLst>
  <pc:docChgLst>
    <pc:chgData name="Juan Gonzalez" userId="dc5205f6-09ca-4005-a317-8779d6ffe588" providerId="ADAL" clId="{DC2ADF57-7718-48E0-8A25-0846B9A364C9}"/>
    <pc:docChg chg="custSel addSld modSld sldOrd">
      <pc:chgData name="Juan Gonzalez" userId="dc5205f6-09ca-4005-a317-8779d6ffe588" providerId="ADAL" clId="{DC2ADF57-7718-48E0-8A25-0846B9A364C9}" dt="2020-04-09T21:23:25.466" v="6" actId="1592"/>
      <pc:docMkLst>
        <pc:docMk/>
      </pc:docMkLst>
      <pc:sldChg chg="addSp delSp delCm modCm">
        <pc:chgData name="Juan Gonzalez" userId="dc5205f6-09ca-4005-a317-8779d6ffe588" providerId="ADAL" clId="{DC2ADF57-7718-48E0-8A25-0846B9A364C9}" dt="2020-04-09T21:23:25.466" v="6" actId="1592"/>
        <pc:sldMkLst>
          <pc:docMk/>
          <pc:sldMk cId="109857222" sldId="256"/>
        </pc:sldMkLst>
        <pc:spChg chg="add del">
          <ac:chgData name="Juan Gonzalez" userId="dc5205f6-09ca-4005-a317-8779d6ffe588" providerId="ADAL" clId="{DC2ADF57-7718-48E0-8A25-0846B9A364C9}" dt="2020-04-09T21:20:55.788" v="1"/>
          <ac:spMkLst>
            <pc:docMk/>
            <pc:sldMk cId="109857222" sldId="256"/>
            <ac:spMk id="7" creationId="{CEB75425-A2A3-4FCA-A991-74A506304D2C}"/>
          </ac:spMkLst>
        </pc:spChg>
      </pc:sldChg>
      <pc:sldChg chg="modSp add ord">
        <pc:chgData name="Juan Gonzalez" userId="dc5205f6-09ca-4005-a317-8779d6ffe588" providerId="ADAL" clId="{DC2ADF57-7718-48E0-8A25-0846B9A364C9}" dt="2020-04-09T21:21:34.512" v="4"/>
        <pc:sldMkLst>
          <pc:docMk/>
          <pc:sldMk cId="256842000" sldId="317"/>
        </pc:sldMkLst>
        <pc:spChg chg="mod">
          <ac:chgData name="Juan Gonzalez" userId="dc5205f6-09ca-4005-a317-8779d6ffe588" providerId="ADAL" clId="{DC2ADF57-7718-48E0-8A25-0846B9A364C9}" dt="2020-04-09T21:21:18.979" v="3" actId="20577"/>
          <ac:spMkLst>
            <pc:docMk/>
            <pc:sldMk cId="256842000" sldId="317"/>
            <ac:spMk id="3" creationId="{0A5ABFA0-0810-4E26-9F66-7E032F6DA2A1}"/>
          </ac:spMkLst>
        </pc:spChg>
      </pc:sldChg>
    </pc:docChg>
  </pc:docChgLst>
  <pc:docChgLst>
    <pc:chgData name="Juan Gonzalez" userId="S::jgonzalez45@knights.ucf.edu::dc5205f6-09ca-4005-a317-8779d6ffe588" providerId="AD" clId="Web-{7452E987-D286-B723-DE6D-8879E5327A1F}"/>
    <pc:docChg chg="addSld delSld modSld">
      <pc:chgData name="Juan Gonzalez" userId="S::jgonzalez45@knights.ucf.edu::dc5205f6-09ca-4005-a317-8779d6ffe588" providerId="AD" clId="Web-{7452E987-D286-B723-DE6D-8879E5327A1F}" dt="2020-04-09T21:19:22.974" v="34"/>
      <pc:docMkLst>
        <pc:docMk/>
      </pc:docMkLst>
      <pc:sldChg chg="modSp">
        <pc:chgData name="Juan Gonzalez" userId="S::jgonzalez45@knights.ucf.edu::dc5205f6-09ca-4005-a317-8779d6ffe588" providerId="AD" clId="Web-{7452E987-D286-B723-DE6D-8879E5327A1F}" dt="2020-04-09T21:17:23.333" v="32" actId="20577"/>
        <pc:sldMkLst>
          <pc:docMk/>
          <pc:sldMk cId="2184696522" sldId="280"/>
        </pc:sldMkLst>
        <pc:spChg chg="mod">
          <ac:chgData name="Juan Gonzalez" userId="S::jgonzalez45@knights.ucf.edu::dc5205f6-09ca-4005-a317-8779d6ffe588" providerId="AD" clId="Web-{7452E987-D286-B723-DE6D-8879E5327A1F}" dt="2020-04-09T21:17:23.333" v="32" actId="20577"/>
          <ac:spMkLst>
            <pc:docMk/>
            <pc:sldMk cId="2184696522" sldId="280"/>
            <ac:spMk id="5" creationId="{38FEF149-B713-4074-AB1A-28AFC1F74C13}"/>
          </ac:spMkLst>
        </pc:spChg>
      </pc:sldChg>
      <pc:sldChg chg="modSp">
        <pc:chgData name="Juan Gonzalez" userId="S::jgonzalez45@knights.ucf.edu::dc5205f6-09ca-4005-a317-8779d6ffe588" providerId="AD" clId="Web-{7452E987-D286-B723-DE6D-8879E5327A1F}" dt="2020-04-09T21:17:04.723" v="29"/>
        <pc:sldMkLst>
          <pc:docMk/>
          <pc:sldMk cId="4083102917" sldId="292"/>
        </pc:sldMkLst>
        <pc:graphicFrameChg chg="mod modGraphic">
          <ac:chgData name="Juan Gonzalez" userId="S::jgonzalez45@knights.ucf.edu::dc5205f6-09ca-4005-a317-8779d6ffe588" providerId="AD" clId="Web-{7452E987-D286-B723-DE6D-8879E5327A1F}" dt="2020-04-09T21:17:04.723" v="29"/>
          <ac:graphicFrameMkLst>
            <pc:docMk/>
            <pc:sldMk cId="4083102917" sldId="292"/>
            <ac:graphicFrameMk id="5" creationId="{F2EC0D4C-5A9F-493C-976E-2180634866A7}"/>
          </ac:graphicFrameMkLst>
        </pc:graphicFrameChg>
      </pc:sldChg>
      <pc:sldChg chg="modSp">
        <pc:chgData name="Juan Gonzalez" userId="S::jgonzalez45@knights.ucf.edu::dc5205f6-09ca-4005-a317-8779d6ffe588" providerId="AD" clId="Web-{7452E987-D286-B723-DE6D-8879E5327A1F}" dt="2020-04-09T21:14:17.051" v="2" actId="20577"/>
        <pc:sldMkLst>
          <pc:docMk/>
          <pc:sldMk cId="3511265321" sldId="310"/>
        </pc:sldMkLst>
        <pc:spChg chg="mod">
          <ac:chgData name="Juan Gonzalez" userId="S::jgonzalez45@knights.ucf.edu::dc5205f6-09ca-4005-a317-8779d6ffe588" providerId="AD" clId="Web-{7452E987-D286-B723-DE6D-8879E5327A1F}" dt="2020-04-09T21:14:17.051" v="2" actId="20577"/>
          <ac:spMkLst>
            <pc:docMk/>
            <pc:sldMk cId="3511265321" sldId="310"/>
            <ac:spMk id="3" creationId="{07369340-5801-43D0-BE13-A40A30AC9183}"/>
          </ac:spMkLst>
        </pc:spChg>
      </pc:sldChg>
      <pc:sldChg chg="modSp new del">
        <pc:chgData name="Juan Gonzalez" userId="S::jgonzalez45@knights.ucf.edu::dc5205f6-09ca-4005-a317-8779d6ffe588" providerId="AD" clId="Web-{7452E987-D286-B723-DE6D-8879E5327A1F}" dt="2020-04-09T21:19:22.974" v="34"/>
        <pc:sldMkLst>
          <pc:docMk/>
          <pc:sldMk cId="652193530" sldId="317"/>
        </pc:sldMkLst>
        <pc:spChg chg="mod">
          <ac:chgData name="Juan Gonzalez" userId="S::jgonzalez45@knights.ucf.edu::dc5205f6-09ca-4005-a317-8779d6ffe588" providerId="AD" clId="Web-{7452E987-D286-B723-DE6D-8879E5327A1F}" dt="2020-04-09T21:14:26.410" v="23" actId="20577"/>
          <ac:spMkLst>
            <pc:docMk/>
            <pc:sldMk cId="652193530" sldId="317"/>
            <ac:spMk id="2" creationId="{A95DA984-FE89-4511-AED8-E924EBE83D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C92C8-FD3E-43D8-B5C0-6C03A4FB39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F6F94-E150-4AAD-8672-439DF6C7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F6F94-E150-4AAD-8672-439DF6C79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CPU, MCLK, DCO, SMCLK, ACLK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F6F94-E150-4AAD-8672-439DF6C79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picked resistive over capacitive because of out-of-the-box compatibility and low cost</a:t>
            </a:r>
          </a:p>
          <a:p>
            <a:r>
              <a:rPr lang="en-US"/>
              <a:t>The biggest differences being touch sensitivity, touch versatility, and multi-touch capability</a:t>
            </a:r>
          </a:p>
          <a:p>
            <a:r>
              <a:rPr lang="en-US"/>
              <a:t>Capacitive would have been nice option if we wanted the include multi-touch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F6F94-E150-4AAD-8672-439DF6C79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5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1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227" y="1869984"/>
            <a:ext cx="9417171" cy="14674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>
                <a:ea typeface="+mj-lt"/>
                <a:cs typeface="+mj-lt"/>
              </a:rPr>
              <a:t>Direct Absorbance Bilirubin Spectrometer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>(DABS)</a:t>
            </a:r>
            <a:endParaRPr lang="en-US" sz="32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264" y="4205887"/>
            <a:ext cx="3723736" cy="22308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/>
            <a:r>
              <a:rPr lang="es-US" err="1">
                <a:ea typeface="+mn-lt"/>
                <a:cs typeface="+mn-lt"/>
              </a:rPr>
              <a:t>Bernardin</a:t>
            </a:r>
            <a:r>
              <a:rPr lang="es-US">
                <a:ea typeface="+mn-lt"/>
                <a:cs typeface="+mn-lt"/>
              </a:rPr>
              <a:t> </a:t>
            </a:r>
            <a:r>
              <a:rPr lang="es-US" err="1">
                <a:ea typeface="+mn-lt"/>
                <a:cs typeface="+mn-lt"/>
              </a:rPr>
              <a:t>Dezius</a:t>
            </a:r>
            <a:r>
              <a:rPr lang="es-US">
                <a:ea typeface="+mn-lt"/>
                <a:cs typeface="+mn-lt"/>
              </a:rPr>
              <a:t>, </a:t>
            </a:r>
            <a:r>
              <a:rPr lang="es-US" err="1">
                <a:ea typeface="+mn-lt"/>
                <a:cs typeface="+mn-lt"/>
              </a:rPr>
              <a:t>CpE</a:t>
            </a:r>
            <a:endParaRPr lang="en-US" err="1">
              <a:cs typeface="Calibri" panose="020F0502020204030204"/>
            </a:endParaRPr>
          </a:p>
          <a:p>
            <a:pPr algn="r"/>
            <a:r>
              <a:rPr lang="es-US">
                <a:ea typeface="+mn-lt"/>
                <a:cs typeface="+mn-lt"/>
              </a:rPr>
              <a:t>Juan </a:t>
            </a:r>
            <a:r>
              <a:rPr lang="es-US" err="1">
                <a:ea typeface="+mn-lt"/>
                <a:cs typeface="+mn-lt"/>
              </a:rPr>
              <a:t>Gonzalez</a:t>
            </a:r>
            <a:r>
              <a:rPr lang="es-US">
                <a:ea typeface="+mn-lt"/>
                <a:cs typeface="+mn-lt"/>
              </a:rPr>
              <a:t>, EE</a:t>
            </a:r>
            <a:endParaRPr lang="en-US">
              <a:cs typeface="Calibri" panose="020F0502020204030204"/>
            </a:endParaRPr>
          </a:p>
          <a:p>
            <a:pPr algn="r"/>
            <a:r>
              <a:rPr lang="es-US">
                <a:ea typeface="+mn-lt"/>
                <a:cs typeface="+mn-lt"/>
              </a:rPr>
              <a:t>Kevin </a:t>
            </a:r>
            <a:r>
              <a:rPr lang="es-US" err="1">
                <a:ea typeface="+mn-lt"/>
                <a:cs typeface="+mn-lt"/>
              </a:rPr>
              <a:t>Kuzius</a:t>
            </a:r>
            <a:r>
              <a:rPr lang="es-US">
                <a:ea typeface="+mn-lt"/>
                <a:cs typeface="+mn-lt"/>
              </a:rPr>
              <a:t>, EE</a:t>
            </a:r>
            <a:endParaRPr lang="en-US">
              <a:cs typeface="Calibri" panose="020F0502020204030204"/>
            </a:endParaRPr>
          </a:p>
          <a:p>
            <a:pPr algn="r"/>
            <a:r>
              <a:rPr lang="es-US">
                <a:ea typeface="+mn-lt"/>
                <a:cs typeface="+mn-lt"/>
              </a:rPr>
              <a:t>Kevin Landau, PSE</a:t>
            </a:r>
            <a:endParaRPr lang="en-US">
              <a:cs typeface="Calibri" panose="020F0502020204030204"/>
            </a:endParaRPr>
          </a:p>
          <a:p>
            <a:pPr algn="r"/>
            <a:r>
              <a:rPr lang="en-US">
                <a:ea typeface="+mn-lt"/>
                <a:cs typeface="+mn-lt"/>
              </a:rPr>
              <a:t>Andrea </a:t>
            </a:r>
            <a:r>
              <a:rPr lang="en-US" err="1">
                <a:ea typeface="+mn-lt"/>
                <a:cs typeface="+mn-lt"/>
              </a:rPr>
              <a:t>Wetteland</a:t>
            </a:r>
            <a:r>
              <a:rPr lang="en-US">
                <a:ea typeface="+mn-lt"/>
                <a:cs typeface="+mn-lt"/>
              </a:rPr>
              <a:t>, PSE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9C6D78-B45F-400B-A265-2E8C627EE3E4}"/>
              </a:ext>
            </a:extLst>
          </p:cNvPr>
          <p:cNvGrpSpPr/>
          <p:nvPr/>
        </p:nvGrpSpPr>
        <p:grpSpPr>
          <a:xfrm>
            <a:off x="1530650" y="488921"/>
            <a:ext cx="9143101" cy="1380046"/>
            <a:chOff x="1530650" y="488921"/>
            <a:chExt cx="9143101" cy="138004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18A871A-91D0-43BC-B78B-FB723453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2174" y="864807"/>
              <a:ext cx="8091577" cy="613895"/>
            </a:xfrm>
            <a:prstGeom prst="rect">
              <a:avLst/>
            </a:prstGeom>
          </p:spPr>
        </p:pic>
        <p:pic>
          <p:nvPicPr>
            <p:cNvPr id="6" name="Picture 6" descr="A picture containing drawing, game&#10;&#10;Description generated with very high confidence">
              <a:extLst>
                <a:ext uri="{FF2B5EF4-FFF2-40B4-BE49-F238E27FC236}">
                  <a16:creationId xmlns:a16="http://schemas.microsoft.com/office/drawing/2014/main" id="{101EA744-530D-4F20-BCF7-B0AF0772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650" y="488921"/>
              <a:ext cx="1036247" cy="138004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80CC6A-6F65-474B-ACE0-4B0A77345518}"/>
              </a:ext>
            </a:extLst>
          </p:cNvPr>
          <p:cNvSpPr txBox="1"/>
          <p:nvPr/>
        </p:nvSpPr>
        <p:spPr>
          <a:xfrm>
            <a:off x="1029420" y="3933645"/>
            <a:ext cx="15642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cs typeface="Calibri"/>
              </a:rPr>
              <a:t>Group 4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FA30-19B7-4632-B84D-7B22C9D7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Light 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337C-9103-4BE5-9A7F-2827ABF1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Requirements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•Power requirements: ~4 V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•Power output: 5-50 mW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•Wavelength output: ~460 nm, ~550 nm, with low FWHM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•Low-cost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Laser Diodes vs LEDs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•LEDs cheaper, more efficient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•Laser diodes have much narrower FWHM range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195337A-C873-49BF-A189-C6962639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06" y="1135093"/>
            <a:ext cx="3059501" cy="23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78D6-2DA6-4024-BE7D-88978DC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FWHM Spectral Emissions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135D-BDC9-43E8-8D40-E3B95AE69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•A wide spectral width makes it almost impossible to attribute amounts of absorption to specific wavelength ranges.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•Equal and specific spectral widths for each wavelength are necessary to accurately determine absorption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166C2F59-5D86-47BE-9153-563DC704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6" y="3549884"/>
            <a:ext cx="4856671" cy="2791853"/>
          </a:xfrm>
          <a:prstGeom prst="rect">
            <a:avLst/>
          </a:prstGeom>
        </p:spPr>
      </p:pic>
      <p:pic>
        <p:nvPicPr>
          <p:cNvPr id="6" name="Picture 6" descr="A picture containing dog&#10;&#10;Description generated with very high confidence">
            <a:extLst>
              <a:ext uri="{FF2B5EF4-FFF2-40B4-BE49-F238E27FC236}">
                <a16:creationId xmlns:a16="http://schemas.microsoft.com/office/drawing/2014/main" id="{64471270-CFC7-481C-998A-DB7658A8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08" y="3548607"/>
            <a:ext cx="4684144" cy="28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603B-BDA1-4B23-A380-8C2DB2E6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Lasers – Temperature Requirements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2D634-8C7D-4685-A178-6DF93941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379"/>
            <a:ext cx="3959525" cy="4221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•The power output be same for the blank and the transmitted readings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•Reading at 1 sec before slope begins to increase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•Purpose of fan to mitigate this temperature increase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33DBA8F-8848-4185-84EF-55A63854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6" y="1985254"/>
            <a:ext cx="5834332" cy="35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5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DEF5-0603-4E00-8832-BC23D483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Detector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947F-3E45-479F-BCE0-9083EA4C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Convert optical signal to an electrical signal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High sensitivity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Spectral range that includes 460 nm and 550 nm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Linear response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Use Beer-Lambert Law to calculate the concentration of the desired substance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75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CD2C-369B-4487-8ABA-ADDA4217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Detector Comparison</a:t>
            </a:r>
            <a:endParaRPr lang="en-US"/>
          </a:p>
        </p:txBody>
      </p:sp>
      <p:pic>
        <p:nvPicPr>
          <p:cNvPr id="3" name="Picture 4" descr="A close up of a coin&#10;&#10;Description generated with very high confidence">
            <a:extLst>
              <a:ext uri="{FF2B5EF4-FFF2-40B4-BE49-F238E27FC236}">
                <a16:creationId xmlns:a16="http://schemas.microsoft.com/office/drawing/2014/main" id="{A6849466-9752-4384-B72D-30C39707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7" y="4387380"/>
            <a:ext cx="2743200" cy="1708371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57A61EA-76DD-4507-AB23-C5795023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15" y="1780931"/>
            <a:ext cx="6252410" cy="4385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12BE56-D445-4AE3-93B2-C65627242DDB}"/>
              </a:ext>
            </a:extLst>
          </p:cNvPr>
          <p:cNvSpPr txBox="1"/>
          <p:nvPr/>
        </p:nvSpPr>
        <p:spPr>
          <a:xfrm>
            <a:off x="8765004" y="4002506"/>
            <a:ext cx="1760622" cy="379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Size Comparison</a:t>
            </a:r>
          </a:p>
        </p:txBody>
      </p:sp>
      <p:pic>
        <p:nvPicPr>
          <p:cNvPr id="13" name="Picture 13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73709A4E-0789-4C67-A7ED-841820AB3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593" y="1042411"/>
            <a:ext cx="2133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6723-01CA-451D-B38F-91C02498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Detector – BPW21R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4D59-317C-4EE7-A289-16BCBD4D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•This detector had the highest sensitivity (9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/lx) and a narrow spectral range</a:t>
            </a:r>
            <a:endParaRPr lang="en-US">
              <a:cs typeface="Calibri" panose="020F0502020204030204"/>
            </a:endParaRPr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•Linear response</a:t>
            </a:r>
            <a:endParaRPr lang="en-US"/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•Ease of use for testing and implementation into the circuit</a:t>
            </a:r>
            <a:endParaRPr lang="en-US"/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•Larger radiant sensitive area 7.5 mm</a:t>
            </a:r>
            <a:r>
              <a:rPr lang="en-US" baseline="30000">
                <a:ea typeface="+mn-lt"/>
                <a:cs typeface="+mn-lt"/>
              </a:rPr>
              <a:t>2</a:t>
            </a:r>
            <a:r>
              <a:rPr lang="en-US">
                <a:ea typeface="+mn-lt"/>
                <a:cs typeface="+mn-lt"/>
              </a:rPr>
              <a:t> as opposed to 7.02 mm</a:t>
            </a:r>
            <a:r>
              <a:rPr lang="en-US" baseline="30000">
                <a:cs typeface="Calibri"/>
              </a:rPr>
              <a:t>2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pan&#10;&#10;Description generated with very high confidence">
            <a:extLst>
              <a:ext uri="{FF2B5EF4-FFF2-40B4-BE49-F238E27FC236}">
                <a16:creationId xmlns:a16="http://schemas.microsoft.com/office/drawing/2014/main" id="{62682D0A-ADFC-434C-B375-C78F85CE6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" r="25801"/>
          <a:stretch/>
        </p:blipFill>
        <p:spPr>
          <a:xfrm>
            <a:off x="8080881" y="2093789"/>
            <a:ext cx="2896569" cy="35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A165-1606-4AD5-B9CD-3CC631B3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Concept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6ABC21-B5D3-48D9-A039-868CE745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296" y="1963153"/>
            <a:ext cx="9460934" cy="3922734"/>
          </a:xfrm>
        </p:spPr>
      </p:pic>
    </p:spTree>
    <p:extLst>
      <p:ext uri="{BB962C8B-B14F-4D97-AF65-F5344CB8AC3E}">
        <p14:creationId xmlns:p14="http://schemas.microsoft.com/office/powerpoint/2010/main" val="188106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1F91-377A-4BDB-AB30-82850787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Microcontroller Technology Comparison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EC0D4C-5A9F-493C-976E-218063486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017695"/>
              </p:ext>
            </p:extLst>
          </p:nvPr>
        </p:nvGraphicFramePr>
        <p:xfrm>
          <a:off x="1143000" y="2057400"/>
          <a:ext cx="9872660" cy="410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65">
                  <a:extLst>
                    <a:ext uri="{9D8B030D-6E8A-4147-A177-3AD203B41FA5}">
                      <a16:colId xmlns:a16="http://schemas.microsoft.com/office/drawing/2014/main" val="2483584380"/>
                    </a:ext>
                  </a:extLst>
                </a:gridCol>
                <a:gridCol w="2468165">
                  <a:extLst>
                    <a:ext uri="{9D8B030D-6E8A-4147-A177-3AD203B41FA5}">
                      <a16:colId xmlns:a16="http://schemas.microsoft.com/office/drawing/2014/main" val="1184723902"/>
                    </a:ext>
                  </a:extLst>
                </a:gridCol>
                <a:gridCol w="2468165">
                  <a:extLst>
                    <a:ext uri="{9D8B030D-6E8A-4147-A177-3AD203B41FA5}">
                      <a16:colId xmlns:a16="http://schemas.microsoft.com/office/drawing/2014/main" val="4009633530"/>
                    </a:ext>
                  </a:extLst>
                </a:gridCol>
                <a:gridCol w="2468165">
                  <a:extLst>
                    <a:ext uri="{9D8B030D-6E8A-4147-A177-3AD203B41FA5}">
                      <a16:colId xmlns:a16="http://schemas.microsoft.com/office/drawing/2014/main" val="1436404751"/>
                    </a:ext>
                  </a:extLst>
                </a:gridCol>
              </a:tblGrid>
              <a:tr h="63538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Parameter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MSP430FR6989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MSP432P4111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 dirty="0">
                          <a:effectLst/>
                          <a:latin typeface="Corbel"/>
                        </a:rPr>
                        <a:t>ARM Cortex-M3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4782292"/>
                  </a:ext>
                </a:extLst>
              </a:tr>
              <a:tr h="156679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GPIO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 programmable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(80pin)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 programmable (100pin)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 programmable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54 Digital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 Analog Input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Analog Output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4344734"/>
                  </a:ext>
                </a:extLst>
              </a:tr>
              <a:tr h="63538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ADC Resolution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 Bit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Bit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 Bit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7368512"/>
                  </a:ext>
                </a:extLst>
              </a:tr>
              <a:tr h="63538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Clocking Features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MHz (max)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 MHz (max)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 MHz (max)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4993442"/>
                  </a:ext>
                </a:extLst>
              </a:tr>
              <a:tr h="63538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Memory (Flash)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128 KB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2048 KB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512 KB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639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10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2">
            <a:extLst>
              <a:ext uri="{FF2B5EF4-FFF2-40B4-BE49-F238E27FC236}">
                <a16:creationId xmlns:a16="http://schemas.microsoft.com/office/drawing/2014/main" id="{EF910D50-ED0D-4E9B-A15F-B6006A8A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74">
            <a:extLst>
              <a:ext uri="{FF2B5EF4-FFF2-40B4-BE49-F238E27FC236}">
                <a16:creationId xmlns:a16="http://schemas.microsoft.com/office/drawing/2014/main" id="{787AAEAA-5D92-47D8-8137-D8B8E80BA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248478"/>
            <a:ext cx="5870713" cy="63809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76">
            <a:extLst>
              <a:ext uri="{FF2B5EF4-FFF2-40B4-BE49-F238E27FC236}">
                <a16:creationId xmlns:a16="http://schemas.microsoft.com/office/drawing/2014/main" id="{B6BFED8A-0A7F-439E-BD1A-E3463D72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733110"/>
            <a:ext cx="2674619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brain clipart">
            <a:extLst>
              <a:ext uri="{FF2B5EF4-FFF2-40B4-BE49-F238E27FC236}">
                <a16:creationId xmlns:a16="http://schemas.microsoft.com/office/drawing/2014/main" id="{5C08B90C-8593-4894-A8C8-5F141754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34" y="1419165"/>
            <a:ext cx="2352397" cy="17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78">
            <a:extLst>
              <a:ext uri="{FF2B5EF4-FFF2-40B4-BE49-F238E27FC236}">
                <a16:creationId xmlns:a16="http://schemas.microsoft.com/office/drawing/2014/main" id="{ACA476DC-AD9D-4761-9A42-3709C3EFD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0565" y="733111"/>
            <a:ext cx="2231515" cy="207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80">
            <a:extLst>
              <a:ext uri="{FF2B5EF4-FFF2-40B4-BE49-F238E27FC236}">
                <a16:creationId xmlns:a16="http://schemas.microsoft.com/office/drawing/2014/main" id="{2A84458B-FABB-4E65-A269-FCCE5DED6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70" y="4071150"/>
            <a:ext cx="2674374" cy="2073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82">
            <a:extLst>
              <a:ext uri="{FF2B5EF4-FFF2-40B4-BE49-F238E27FC236}">
                <a16:creationId xmlns:a16="http://schemas.microsoft.com/office/drawing/2014/main" id="{DF6841E4-944A-42B0-A0C7-F34513A00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2966904"/>
            <a:ext cx="2227797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brain clipart">
            <a:extLst>
              <a:ext uri="{FF2B5EF4-FFF2-40B4-BE49-F238E27FC236}">
                <a16:creationId xmlns:a16="http://schemas.microsoft.com/office/drawing/2014/main" id="{363FF1E8-AF85-4F8F-A6CB-162E175C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9514" y="3506915"/>
            <a:ext cx="1906020" cy="21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84">
            <a:extLst>
              <a:ext uri="{FF2B5EF4-FFF2-40B4-BE49-F238E27FC236}">
                <a16:creationId xmlns:a16="http://schemas.microsoft.com/office/drawing/2014/main" id="{F5446ADD-5CDE-4924-AE4B-F62A0297C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8C4B23-F1B3-4A8E-A4E9-8F67F192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446656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Microcontroller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E4F112-881E-437E-9D3D-04F7ACE9D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2" y="2546430"/>
            <a:ext cx="4466565" cy="35495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1800"/>
              <a:t>Coordinates all operations </a:t>
            </a:r>
          </a:p>
          <a:p>
            <a:pPr marL="285750"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1800"/>
              <a:t>Stops modules from conflicting and wasting power</a:t>
            </a:r>
          </a:p>
          <a:p>
            <a:pPr marL="285750"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1800"/>
              <a:t>Low-power modes</a:t>
            </a:r>
          </a:p>
        </p:txBody>
      </p:sp>
      <p:pic>
        <p:nvPicPr>
          <p:cNvPr id="2" name="Picture 2" descr="A circuit board&#10;&#10;Description generated with high confidence">
            <a:extLst>
              <a:ext uri="{FF2B5EF4-FFF2-40B4-BE49-F238E27FC236}">
                <a16:creationId xmlns:a16="http://schemas.microsoft.com/office/drawing/2014/main" id="{A39E978A-04F0-4B89-87F3-2A6DE11DA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927" y="3853443"/>
            <a:ext cx="2871439" cy="2245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EF149-B713-4074-AB1A-28AFC1F74C13}"/>
              </a:ext>
            </a:extLst>
          </p:cNvPr>
          <p:cNvSpPr txBox="1"/>
          <p:nvPr/>
        </p:nvSpPr>
        <p:spPr>
          <a:xfrm>
            <a:off x="1078464" y="5809300"/>
            <a:ext cx="27432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Actual Size: 14mm x 14mm</a:t>
            </a:r>
          </a:p>
          <a:p>
            <a:r>
              <a:rPr lang="en-US" sz="1400" dirty="0"/>
              <a:t>Texas Instruments</a:t>
            </a:r>
          </a:p>
          <a:p>
            <a:endParaRPr lang="en-US" sz="1400" dirty="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8469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C2FCFC-8DFE-4FF1-9544-9BF2113E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62" y="1378065"/>
            <a:ext cx="4273180" cy="5140669"/>
          </a:xfrm>
          <a:prstGeom prst="rect">
            <a:avLst/>
          </a:prstGeom>
        </p:spPr>
      </p:pic>
      <p:pic>
        <p:nvPicPr>
          <p:cNvPr id="3" name="Picture 3" descr="A computer sitting on top of a table&#10;&#10;Description generated with high confidence">
            <a:extLst>
              <a:ext uri="{FF2B5EF4-FFF2-40B4-BE49-F238E27FC236}">
                <a16:creationId xmlns:a16="http://schemas.microsoft.com/office/drawing/2014/main" id="{4539A148-C534-4F58-AB9A-621FC210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88" y="1478756"/>
            <a:ext cx="3839736" cy="3612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FB7BE-C86D-4589-AB43-B0F3A59B9874}"/>
              </a:ext>
            </a:extLst>
          </p:cNvPr>
          <p:cNvSpPr txBox="1"/>
          <p:nvPr/>
        </p:nvSpPr>
        <p:spPr>
          <a:xfrm>
            <a:off x="1265322" y="433136"/>
            <a:ext cx="36355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User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EF183-47B5-4DEC-B046-6DC6504369B3}"/>
              </a:ext>
            </a:extLst>
          </p:cNvPr>
          <p:cNvSpPr txBox="1"/>
          <p:nvPr/>
        </p:nvSpPr>
        <p:spPr>
          <a:xfrm>
            <a:off x="7279888" y="4321727"/>
            <a:ext cx="3635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BOOSTXL-K350QVG-S1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242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5AF335-7EAD-42D8-B423-3DC5DA14E423}"/>
              </a:ext>
            </a:extLst>
          </p:cNvPr>
          <p:cNvSpPr/>
          <p:nvPr/>
        </p:nvSpPr>
        <p:spPr>
          <a:xfrm>
            <a:off x="7205932" y="1289648"/>
            <a:ext cx="4083168" cy="4730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C800E-4C92-4FC9-89E2-092EF882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9340-5801-43D0-BE13-A40A30AC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85513"/>
            <a:ext cx="5660306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Jaundice afflicts up to 60% of all newborns.</a:t>
            </a:r>
          </a:p>
          <a:p>
            <a:r>
              <a:rPr lang="en-US" dirty="0"/>
              <a:t>Build-up of bilirubin in the blood that the newborn's liver can't efficiently filter</a:t>
            </a:r>
          </a:p>
          <a:p>
            <a:r>
              <a:rPr lang="en-US" dirty="0"/>
              <a:t>Causes yellowing of eyes and skin</a:t>
            </a:r>
          </a:p>
          <a:p>
            <a:r>
              <a:rPr lang="en-US" dirty="0"/>
              <a:t>Most cases are mild and can be treated with exposure to sunlight.</a:t>
            </a:r>
          </a:p>
          <a:p>
            <a:r>
              <a:rPr lang="en-US" dirty="0"/>
              <a:t>Higher levels can cause brain damage if not treated.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9E46C1-060B-42B7-ADB6-7BD6314AE90B}"/>
              </a:ext>
            </a:extLst>
          </p:cNvPr>
          <p:cNvGrpSpPr/>
          <p:nvPr/>
        </p:nvGrpSpPr>
        <p:grpSpPr>
          <a:xfrm>
            <a:off x="7341079" y="1422387"/>
            <a:ext cx="3821502" cy="4445911"/>
            <a:chOff x="7341079" y="1422387"/>
            <a:chExt cx="3821502" cy="4445911"/>
          </a:xfrm>
        </p:grpSpPr>
        <p:pic>
          <p:nvPicPr>
            <p:cNvPr id="8" name="Picture 8" descr="A person sitting on a stage&#10;&#10;Description generated with high confidence">
              <a:extLst>
                <a:ext uri="{FF2B5EF4-FFF2-40B4-BE49-F238E27FC236}">
                  <a16:creationId xmlns:a16="http://schemas.microsoft.com/office/drawing/2014/main" id="{80B6D698-F203-4140-88BE-E270BA78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1079" y="3721399"/>
              <a:ext cx="3821502" cy="2146899"/>
            </a:xfrm>
            <a:prstGeom prst="rect">
              <a:avLst/>
            </a:prstGeom>
          </p:spPr>
        </p:pic>
        <p:pic>
          <p:nvPicPr>
            <p:cNvPr id="12" name="Picture 12" descr="A picture containing indoor, table, sitting, cake&#10;&#10;Description generated with very high confidence">
              <a:extLst>
                <a:ext uri="{FF2B5EF4-FFF2-40B4-BE49-F238E27FC236}">
                  <a16:creationId xmlns:a16="http://schemas.microsoft.com/office/drawing/2014/main" id="{352B62FF-2C0A-4C80-AB4D-36AA2EEA7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26" r="376" b="9302"/>
            <a:stretch/>
          </p:blipFill>
          <p:spPr>
            <a:xfrm>
              <a:off x="7341079" y="1422387"/>
              <a:ext cx="3807136" cy="2192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265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8CA0-1CFA-4F42-A9C0-AC904795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6622"/>
            <a:ext cx="3931920" cy="1737360"/>
          </a:xfrm>
        </p:spPr>
        <p:txBody>
          <a:bodyPr/>
          <a:lstStyle/>
          <a:p>
            <a:r>
              <a:rPr lang="en-US"/>
              <a:t>Display’s consumption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8E4D702A-E64D-4413-88F9-E539A8D45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656" y="558819"/>
            <a:ext cx="3932238" cy="30646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65365-6F32-45AD-894E-6A4A9EBFF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Internal circuit, turns off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Touchscreen - sampling driven by touch interrupt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CE79B4-CBA1-4F12-A1E0-08A686CCE5AD}"/>
              </a:ext>
            </a:extLst>
          </p:cNvPr>
          <p:cNvGrpSpPr/>
          <p:nvPr/>
        </p:nvGrpSpPr>
        <p:grpSpPr>
          <a:xfrm>
            <a:off x="617321" y="3848028"/>
            <a:ext cx="7762875" cy="2733675"/>
            <a:chOff x="1096169" y="3429000"/>
            <a:chExt cx="7762875" cy="27336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87EF406-0D92-46E3-99B5-235F9F59FCD2}"/>
                </a:ext>
              </a:extLst>
            </p:cNvPr>
            <p:cNvGrpSpPr/>
            <p:nvPr/>
          </p:nvGrpSpPr>
          <p:grpSpPr>
            <a:xfrm>
              <a:off x="1096169" y="3429000"/>
              <a:ext cx="7762875" cy="2733675"/>
              <a:chOff x="1181100" y="3192502"/>
              <a:chExt cx="8096250" cy="252249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453AA6-4F15-4C9B-BA58-4812D17B1184}"/>
                  </a:ext>
                </a:extLst>
              </p:cNvPr>
              <p:cNvSpPr/>
              <p:nvPr/>
            </p:nvSpPr>
            <p:spPr>
              <a:xfrm>
                <a:off x="1181100" y="3192502"/>
                <a:ext cx="8096250" cy="25224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77E9FF-6767-4E34-B625-E68ADE7DC81D}"/>
                  </a:ext>
                </a:extLst>
              </p:cNvPr>
              <p:cNvCxnSpPr>
                <a:stCxn id="13" idx="0"/>
                <a:endCxn id="13" idx="2"/>
              </p:cNvCxnSpPr>
              <p:nvPr/>
            </p:nvCxnSpPr>
            <p:spPr>
              <a:xfrm>
                <a:off x="5229225" y="3192502"/>
                <a:ext cx="0" cy="25224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F4682B-120B-4402-8DEB-D458F8114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619"/>
            <a:stretch/>
          </p:blipFill>
          <p:spPr>
            <a:xfrm>
              <a:off x="5086105" y="3618255"/>
              <a:ext cx="3677960" cy="24237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75FE85-7758-4CD0-87DF-CD2BDFA4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299" y="3600537"/>
              <a:ext cx="3760060" cy="2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FC5-5BB3-46E8-B940-8F9D855E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1" y="-273135"/>
            <a:ext cx="4486101" cy="1737360"/>
          </a:xfrm>
        </p:spPr>
        <p:txBody>
          <a:bodyPr/>
          <a:lstStyle/>
          <a:p>
            <a:r>
              <a:rPr lang="en-US"/>
              <a:t>Flowchart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36F837-04F8-4B7E-B71A-E63A46E24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5641" r="3634" b="4859"/>
          <a:stretch/>
        </p:blipFill>
        <p:spPr>
          <a:xfrm>
            <a:off x="3993434" y="606431"/>
            <a:ext cx="58806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FC5-5BB3-46E8-B940-8F9D855E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1" y="-273135"/>
            <a:ext cx="4486101" cy="1737360"/>
          </a:xfrm>
        </p:spPr>
        <p:txBody>
          <a:bodyPr/>
          <a:lstStyle/>
          <a:p>
            <a:r>
              <a:rPr lang="en-US"/>
              <a:t>Use Case Diagram</a:t>
            </a: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36F837-04F8-4B7E-B71A-E63A46E24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6" y="516775"/>
            <a:ext cx="5666552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6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9B1AEB-BBE6-46A4-AF06-212568A0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Touchscreen – Capacitive vs. Resistive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8563-3C97-48C6-8508-EEEF5BED9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Resistive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FF3D-24A0-4527-8974-332A07BB2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/>
              <a:t>Capacitive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FCAE757B-A34E-437A-9BE9-ACDC5DB09F1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0886369"/>
              </p:ext>
            </p:extLst>
          </p:nvPr>
        </p:nvGraphicFramePr>
        <p:xfrm>
          <a:off x="6311900" y="2719322"/>
          <a:ext cx="4737100" cy="17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7100">
                  <a:extLst>
                    <a:ext uri="{9D8B030D-6E8A-4147-A177-3AD203B41FA5}">
                      <a16:colId xmlns:a16="http://schemas.microsoft.com/office/drawing/2014/main" val="3867153476"/>
                    </a:ext>
                  </a:extLst>
                </a:gridCol>
              </a:tblGrid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Multi-touch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435153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Unusable with most gloves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377522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Stylus incompatible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363964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 to touch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17850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expensive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979306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Responsiveness can vary per implementation in various products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003123"/>
                  </a:ext>
                </a:extLst>
              </a:tr>
            </a:tbl>
          </a:graphicData>
        </a:graphic>
      </p:graphicFrame>
      <p:pic>
        <p:nvPicPr>
          <p:cNvPr id="7" name="Content Placeholder 23" descr="A close up of a map&#10;&#10;Description automatically generated">
            <a:extLst>
              <a:ext uri="{FF2B5EF4-FFF2-40B4-BE49-F238E27FC236}">
                <a16:creationId xmlns:a16="http://schemas.microsoft.com/office/drawing/2014/main" id="{556349D8-1737-4DF4-BFE9-67809F16D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05" y="4657725"/>
            <a:ext cx="2867025" cy="1590675"/>
          </a:xfrm>
          <a:prstGeom prst="rect">
            <a:avLst/>
          </a:prstGeom>
        </p:spPr>
      </p:pic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39490180-90C1-4386-A05D-16AC75EA79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9188383"/>
              </p:ext>
            </p:extLst>
          </p:nvPr>
        </p:nvGraphicFramePr>
        <p:xfrm>
          <a:off x="1167947" y="2719322"/>
          <a:ext cx="4123542" cy="17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542">
                  <a:extLst>
                    <a:ext uri="{9D8B030D-6E8A-4147-A177-3AD203B41FA5}">
                      <a16:colId xmlns:a16="http://schemas.microsoft.com/office/drawing/2014/main" val="1558418055"/>
                    </a:ext>
                  </a:extLst>
                </a:gridCol>
              </a:tblGrid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Non multi-touch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120403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Usable with gloves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175286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Stylus compatible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786773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Less sensitive to touch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456131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Less expensive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111995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200">
                          <a:effectLst/>
                        </a:rPr>
                        <a:t>Lacking in display quality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10012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37366E8-CBA7-49C5-A949-15F229AA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47" y="4448842"/>
            <a:ext cx="1451005" cy="20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4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E484-E6DF-4610-88DE-54B644C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68018" cy="1356360"/>
          </a:xfrm>
        </p:spPr>
        <p:txBody>
          <a:bodyPr>
            <a:normAutofit/>
          </a:bodyPr>
          <a:lstStyle/>
          <a:p>
            <a:r>
              <a:rPr lang="en-US"/>
              <a:t>Power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8356-0B8B-4528-9B82-8F51C008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68017" cy="4038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Lithium-Ion Battery:</a:t>
            </a:r>
          </a:p>
          <a:p>
            <a:pPr marL="285750" indent="-285750"/>
            <a:r>
              <a:rPr lang="en-US"/>
              <a:t>4.2 V Max @ full charge  / 3.7 V nominal </a:t>
            </a:r>
          </a:p>
          <a:p>
            <a:pPr marL="285750" indent="-285750"/>
            <a:r>
              <a:rPr lang="en-US"/>
              <a:t>2500 </a:t>
            </a:r>
            <a:r>
              <a:rPr lang="en-US" err="1"/>
              <a:t>mAh</a:t>
            </a:r>
            <a:r>
              <a:rPr lang="en-US"/>
              <a:t>  capacity (10 </a:t>
            </a:r>
            <a:r>
              <a:rPr lang="en-US" err="1"/>
              <a:t>Wh</a:t>
            </a:r>
            <a:r>
              <a:rPr lang="en-US"/>
              <a:t>)</a:t>
            </a:r>
          </a:p>
          <a:p>
            <a:pPr marL="285750" indent="-285750"/>
            <a:r>
              <a:rPr lang="en-US"/>
              <a:t>Adafruit - $14-15</a:t>
            </a:r>
          </a:p>
          <a:p>
            <a:pPr marL="285750" indent="-285750"/>
            <a:endParaRPr lang="en-US"/>
          </a:p>
          <a:p>
            <a:pPr marL="0" indent="0">
              <a:buNone/>
            </a:pPr>
            <a:r>
              <a:rPr lang="en-US"/>
              <a:t>USB Connection:</a:t>
            </a:r>
          </a:p>
          <a:p>
            <a:pPr marL="285750" indent="-285750"/>
            <a:r>
              <a:rPr lang="en-US"/>
              <a:t>5 V Output </a:t>
            </a:r>
          </a:p>
          <a:p>
            <a:pPr marL="285750" indent="-285750"/>
            <a:r>
              <a:rPr lang="en-US"/>
              <a:t>Will be used to charge the battery</a:t>
            </a:r>
          </a:p>
          <a:p>
            <a:pPr marL="285750" indent="-285750"/>
            <a:r>
              <a:rPr lang="en-US"/>
              <a:t>Will supply power to the system when the battery is charging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29F5A-F6BF-4707-9679-C0E3E20D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68" y="656039"/>
            <a:ext cx="3076706" cy="2543834"/>
          </a:xfrm>
          <a:prstGeom prst="rect">
            <a:avLst/>
          </a:prstGeom>
        </p:spPr>
      </p:pic>
      <p:pic>
        <p:nvPicPr>
          <p:cNvPr id="6" name="Picture 6" descr="A close up of a cable&#10;&#10;Description generated with high confidence">
            <a:extLst>
              <a:ext uri="{FF2B5EF4-FFF2-40B4-BE49-F238E27FC236}">
                <a16:creationId xmlns:a16="http://schemas.microsoft.com/office/drawing/2014/main" id="{20FACD42-EAC7-485F-84ED-BFE53C05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81" y="3435740"/>
            <a:ext cx="2746974" cy="2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3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AC66-5ECB-4428-BD43-D8E63D60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 Charging- TI’s MCP73831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07FA57-9F72-412A-B663-BC8F852DB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8" y="1980400"/>
            <a:ext cx="6754516" cy="28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5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E9C2-D460-419E-818C-1657BA4B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13" y="322053"/>
            <a:ext cx="9875520" cy="876433"/>
          </a:xfrm>
        </p:spPr>
        <p:txBody>
          <a:bodyPr/>
          <a:lstStyle/>
          <a:p>
            <a:r>
              <a:rPr lang="en-US"/>
              <a:t>Other 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7E14-45B4-4736-AC33-3763E2B0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07" y="1198486"/>
            <a:ext cx="9872871" cy="4906392"/>
          </a:xfrm>
        </p:spPr>
        <p:txBody>
          <a:bodyPr/>
          <a:lstStyle/>
          <a:p>
            <a:pPr marL="45720" indent="0">
              <a:buNone/>
            </a:pPr>
            <a:r>
              <a:rPr lang="en-US"/>
              <a:t>Brushless Cooling Fan (x2)</a:t>
            </a:r>
          </a:p>
          <a:p>
            <a:r>
              <a:rPr lang="en-US"/>
              <a:t>Rated Voltage of 3.3 or 5 V</a:t>
            </a:r>
          </a:p>
          <a:p>
            <a:r>
              <a:rPr lang="en-US"/>
              <a:t>13000 RPM</a:t>
            </a:r>
          </a:p>
          <a:p>
            <a:r>
              <a:rPr lang="en-US"/>
              <a:t>180 mA</a:t>
            </a:r>
          </a:p>
          <a:p>
            <a:r>
              <a:rPr lang="en-US"/>
              <a:t>Amazon - $8</a:t>
            </a:r>
          </a:p>
          <a:p>
            <a:pPr marL="45720" indent="0">
              <a:buNone/>
            </a:pPr>
            <a:r>
              <a:rPr lang="en-US"/>
              <a:t>Temperature Sensor (TI LM35)</a:t>
            </a:r>
          </a:p>
          <a:p>
            <a:r>
              <a:rPr lang="en-US"/>
              <a:t>4 – 30 V</a:t>
            </a:r>
          </a:p>
          <a:p>
            <a:r>
              <a:rPr lang="en-US">
                <a:latin typeface="+mj-lt"/>
              </a:rPr>
              <a:t>Range of -55</a:t>
            </a:r>
            <a:r>
              <a:rPr lang="en-US"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°C to 150°C</a:t>
            </a:r>
          </a:p>
          <a:p>
            <a:r>
              <a:rPr lang="en-US"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&lt; 60 </a:t>
            </a:r>
            <a:r>
              <a:rPr lang="en-US" err="1"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uA</a:t>
            </a:r>
            <a:r>
              <a:rPr lang="en-US"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current draw</a:t>
            </a:r>
            <a:endParaRPr lang="en-US">
              <a:latin typeface="+mj-lt"/>
            </a:endParaRPr>
          </a:p>
          <a:p>
            <a:endParaRPr lang="en-US"/>
          </a:p>
          <a:p>
            <a:pPr marL="45720" indent="0">
              <a:buNone/>
            </a:pPr>
            <a:endParaRPr lang="en-US"/>
          </a:p>
          <a:p>
            <a:pPr marL="4572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CDF40-E191-456D-A486-BFFDD02D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455" y="4221749"/>
            <a:ext cx="1911264" cy="1911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50D2F-ECD7-479A-89CB-D87C75BFD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95" y="357305"/>
            <a:ext cx="3424582" cy="34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BACD-2246-4F08-900C-AE5EAC07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 Switching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15A855-B053-4361-88EF-590F6AE97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275" y="1564080"/>
            <a:ext cx="8439450" cy="44763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623C9E-CD34-4B86-AFB8-C46717818070}"/>
              </a:ext>
            </a:extLst>
          </p:cNvPr>
          <p:cNvSpPr/>
          <p:nvPr/>
        </p:nvSpPr>
        <p:spPr>
          <a:xfrm>
            <a:off x="576775" y="2363372"/>
            <a:ext cx="1448973" cy="149117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USB Connection</a:t>
            </a:r>
          </a:p>
          <a:p>
            <a:pPr algn="ctr"/>
            <a:r>
              <a:rPr lang="en-US" sz="2000" b="1"/>
              <a:t>(5V)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BF712-F135-4455-9554-EE5FB8F86710}"/>
              </a:ext>
            </a:extLst>
          </p:cNvPr>
          <p:cNvSpPr/>
          <p:nvPr/>
        </p:nvSpPr>
        <p:spPr>
          <a:xfrm>
            <a:off x="8647235" y="3809996"/>
            <a:ext cx="1448973" cy="944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F56C6-1AE5-408A-860C-E979096D81C0}"/>
              </a:ext>
            </a:extLst>
          </p:cNvPr>
          <p:cNvSpPr/>
          <p:nvPr/>
        </p:nvSpPr>
        <p:spPr>
          <a:xfrm>
            <a:off x="10166252" y="2782353"/>
            <a:ext cx="1448973" cy="944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3766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9C1E-CE11-462A-8500-25598F5F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316302"/>
            <a:ext cx="3801374" cy="638175"/>
          </a:xfrm>
        </p:spPr>
        <p:txBody>
          <a:bodyPr>
            <a:normAutofit fontScale="90000"/>
          </a:bodyPr>
          <a:lstStyle/>
          <a:p>
            <a:r>
              <a:rPr lang="en-US"/>
              <a:t>PCB Schematic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EDB7-B6BE-4864-9431-C461D78F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44" y="946644"/>
            <a:ext cx="3177033" cy="3566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2E23-1DCD-45F8-8A6D-C3A3092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67" y="638175"/>
            <a:ext cx="5195234" cy="4727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E027-1776-42FF-9FED-F32C05BB0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87" y="954477"/>
            <a:ext cx="2054869" cy="2474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7A43B-D9D7-4F3A-8AC0-CF880793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13" y="4688633"/>
            <a:ext cx="1533525" cy="1828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CA5A81-E12D-4741-A24E-AF6B181C5143}"/>
              </a:ext>
            </a:extLst>
          </p:cNvPr>
          <p:cNvSpPr/>
          <p:nvPr/>
        </p:nvSpPr>
        <p:spPr>
          <a:xfrm>
            <a:off x="8345010" y="638175"/>
            <a:ext cx="2956264" cy="4564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64910-F611-4DD2-AD26-8F0FB721EDDB}"/>
              </a:ext>
            </a:extLst>
          </p:cNvPr>
          <p:cNvSpPr txBox="1"/>
          <p:nvPr/>
        </p:nvSpPr>
        <p:spPr>
          <a:xfrm>
            <a:off x="8345010" y="5365534"/>
            <a:ext cx="315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MCU-MSP430FR6989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BE006-48B2-4B95-88FF-F235E9F9C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042" y="3989122"/>
            <a:ext cx="164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9C1E-CE11-462A-8500-25598F5F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15" y="273170"/>
            <a:ext cx="3743865" cy="638175"/>
          </a:xfrm>
        </p:spPr>
        <p:txBody>
          <a:bodyPr>
            <a:normAutofit fontScale="90000"/>
          </a:bodyPr>
          <a:lstStyle/>
          <a:p>
            <a:r>
              <a:rPr lang="en-US"/>
              <a:t> 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EDB7-B6BE-4864-9431-C461D78F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12" y="975399"/>
            <a:ext cx="3263297" cy="3681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2E23-1DCD-45F8-8A6D-C3A3092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67" y="638175"/>
            <a:ext cx="5195234" cy="4727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E027-1776-42FF-9FED-F32C05BB0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5" y="1372567"/>
            <a:ext cx="2303792" cy="276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7A43B-D9D7-4F3A-8AC0-CF880793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60" y="4659878"/>
            <a:ext cx="1533525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46C037-E3AF-4453-B152-ADE6116F0B8D}"/>
              </a:ext>
            </a:extLst>
          </p:cNvPr>
          <p:cNvSpPr/>
          <p:nvPr/>
        </p:nvSpPr>
        <p:spPr>
          <a:xfrm>
            <a:off x="676434" y="975399"/>
            <a:ext cx="3349560" cy="230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54A44-EF16-44FB-9DA3-B1216AF277B0}"/>
              </a:ext>
            </a:extLst>
          </p:cNvPr>
          <p:cNvSpPr txBox="1"/>
          <p:nvPr/>
        </p:nvSpPr>
        <p:spPr>
          <a:xfrm>
            <a:off x="3945992" y="910902"/>
            <a:ext cx="148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LCD I/O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7F6B9-10FD-43E1-A15E-FB9231294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63" y="4204557"/>
            <a:ext cx="164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3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738A2-E0D2-4187-8568-AFB4EF44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8" y="254493"/>
            <a:ext cx="9875520" cy="1068280"/>
          </a:xfrm>
        </p:spPr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BFA0-0810-4E26-9F66-7E032F6D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54" y="1560250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goal of this project is to provide a quick, safe, and cost-effective medical tool in determining high levels of bilirubin in newborns.</a:t>
            </a:r>
          </a:p>
          <a:p>
            <a:r>
              <a:rPr lang="en-US" dirty="0"/>
              <a:t>DABS device is for clinical use that can quickly determine the severity of jaundice based on the absorbance of bilirubin in a blood sample within seconds.</a:t>
            </a:r>
          </a:p>
        </p:txBody>
      </p:sp>
    </p:spTree>
    <p:extLst>
      <p:ext uri="{BB962C8B-B14F-4D97-AF65-F5344CB8AC3E}">
        <p14:creationId xmlns:p14="http://schemas.microsoft.com/office/powerpoint/2010/main" val="256842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9C1E-CE11-462A-8500-25598F5F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316302"/>
            <a:ext cx="3628846" cy="638175"/>
          </a:xfrm>
        </p:spPr>
        <p:txBody>
          <a:bodyPr>
            <a:normAutofit fontScale="90000"/>
          </a:bodyPr>
          <a:lstStyle/>
          <a:p>
            <a:r>
              <a:rPr lang="en-US"/>
              <a:t> 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EDB7-B6BE-4864-9431-C461D78F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586" y="1047286"/>
            <a:ext cx="3076391" cy="3451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2E23-1DCD-45F8-8A6D-C3A3092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67" y="638175"/>
            <a:ext cx="5195234" cy="4727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E027-1776-42FF-9FED-F32C05BB0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238" y="1171446"/>
            <a:ext cx="2303792" cy="276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7A43B-D9D7-4F3A-8AC0-CF880793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13" y="4688633"/>
            <a:ext cx="1533525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46C037-E3AF-4453-B152-ADE6116F0B8D}"/>
              </a:ext>
            </a:extLst>
          </p:cNvPr>
          <p:cNvSpPr/>
          <p:nvPr/>
        </p:nvSpPr>
        <p:spPr>
          <a:xfrm>
            <a:off x="768944" y="3225873"/>
            <a:ext cx="1732911" cy="1373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54A44-EF16-44FB-9DA3-B1216AF277B0}"/>
              </a:ext>
            </a:extLst>
          </p:cNvPr>
          <p:cNvSpPr txBox="1"/>
          <p:nvPr/>
        </p:nvSpPr>
        <p:spPr>
          <a:xfrm>
            <a:off x="1771213" y="4606424"/>
            <a:ext cx="148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Emulator I/O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982B2-359B-4AD6-9DAF-441C4F4AF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745" y="4380146"/>
            <a:ext cx="164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6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9C1E-CE11-462A-8500-25598F5F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316302"/>
            <a:ext cx="3485072" cy="638175"/>
          </a:xfrm>
        </p:spPr>
        <p:txBody>
          <a:bodyPr>
            <a:normAutofit fontScale="90000"/>
          </a:bodyPr>
          <a:lstStyle/>
          <a:p>
            <a:r>
              <a:rPr lang="en-US"/>
              <a:t> 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EDB7-B6BE-4864-9431-C461D78F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209" y="1032908"/>
            <a:ext cx="3090768" cy="3451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2E23-1DCD-45F8-8A6D-C3A3092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67" y="638175"/>
            <a:ext cx="5195234" cy="4727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E027-1776-42FF-9FED-F32C05BB0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99" y="435270"/>
            <a:ext cx="2303792" cy="276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7A43B-D9D7-4F3A-8AC0-CF880793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13" y="4688633"/>
            <a:ext cx="1533525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46C037-E3AF-4453-B152-ADE6116F0B8D}"/>
              </a:ext>
            </a:extLst>
          </p:cNvPr>
          <p:cNvSpPr/>
          <p:nvPr/>
        </p:nvSpPr>
        <p:spPr>
          <a:xfrm>
            <a:off x="2488490" y="3208408"/>
            <a:ext cx="1732911" cy="1373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54A44-EF16-44FB-9DA3-B1216AF277B0}"/>
              </a:ext>
            </a:extLst>
          </p:cNvPr>
          <p:cNvSpPr txBox="1"/>
          <p:nvPr/>
        </p:nvSpPr>
        <p:spPr>
          <a:xfrm>
            <a:off x="4355479" y="3107767"/>
            <a:ext cx="148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Cooling System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I/O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8227E-5B35-419A-A54D-D28D37FD2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913" y="4236035"/>
            <a:ext cx="164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9C1E-CE11-462A-8500-25598F5F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416943"/>
            <a:ext cx="3614468" cy="638175"/>
          </a:xfrm>
        </p:spPr>
        <p:txBody>
          <a:bodyPr>
            <a:normAutofit fontScale="90000"/>
          </a:bodyPr>
          <a:lstStyle/>
          <a:p>
            <a:r>
              <a:rPr lang="en-US"/>
              <a:t> 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EDB7-B6BE-4864-9431-C461D78F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850" y="1133550"/>
            <a:ext cx="3004504" cy="3365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2E23-1DCD-45F8-8A6D-C3A3092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67" y="638175"/>
            <a:ext cx="5195234" cy="4727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E027-1776-42FF-9FED-F32C05BB0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31" y="809081"/>
            <a:ext cx="2303792" cy="276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7A43B-D9D7-4F3A-8AC0-CF880793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3" y="4587992"/>
            <a:ext cx="1533525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46C037-E3AF-4453-B152-ADE6116F0B8D}"/>
              </a:ext>
            </a:extLst>
          </p:cNvPr>
          <p:cNvSpPr/>
          <p:nvPr/>
        </p:nvSpPr>
        <p:spPr>
          <a:xfrm>
            <a:off x="517594" y="4498976"/>
            <a:ext cx="1701869" cy="2018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54A44-EF16-44FB-9DA3-B1216AF277B0}"/>
              </a:ext>
            </a:extLst>
          </p:cNvPr>
          <p:cNvSpPr txBox="1"/>
          <p:nvPr/>
        </p:nvSpPr>
        <p:spPr>
          <a:xfrm>
            <a:off x="2241326" y="4503791"/>
            <a:ext cx="2037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Optical Connections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Laser (2)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Photo Detector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34D4D-7AAA-4164-AF51-F909CAB42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087" y="4105275"/>
            <a:ext cx="164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5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F3B1-0DFD-49F7-B69E-BCA69735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02" y="406444"/>
            <a:ext cx="3786997" cy="796411"/>
          </a:xfrm>
        </p:spPr>
        <p:txBody>
          <a:bodyPr/>
          <a:lstStyle/>
          <a:p>
            <a:r>
              <a:rPr lang="en-US"/>
              <a:t>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9A1B8-40B9-4540-95C7-E0B26A4F5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374" y="814666"/>
            <a:ext cx="6696075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811B5-4E7D-47DE-B097-1ED3AE8C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5" y="1458092"/>
            <a:ext cx="3232663" cy="189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A7265-D386-4785-8973-E250457C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7" y="4275241"/>
            <a:ext cx="7124993" cy="224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F12FA-9CAA-40A6-9B66-D9199251C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411" y="3092910"/>
            <a:ext cx="4195292" cy="20542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55B255-F56D-4DA7-92F1-8E0F58BFF711}"/>
              </a:ext>
            </a:extLst>
          </p:cNvPr>
          <p:cNvSpPr/>
          <p:nvPr/>
        </p:nvSpPr>
        <p:spPr>
          <a:xfrm>
            <a:off x="310877" y="1327355"/>
            <a:ext cx="3330159" cy="2247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BE228-E5DB-450D-B105-92A021A62B2F}"/>
              </a:ext>
            </a:extLst>
          </p:cNvPr>
          <p:cNvSpPr txBox="1"/>
          <p:nvPr/>
        </p:nvSpPr>
        <p:spPr>
          <a:xfrm>
            <a:off x="3873374" y="3062566"/>
            <a:ext cx="237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Amplifier Circuit </a:t>
            </a:r>
          </a:p>
        </p:txBody>
      </p:sp>
    </p:spTree>
    <p:extLst>
      <p:ext uri="{BB962C8B-B14F-4D97-AF65-F5344CB8AC3E}">
        <p14:creationId xmlns:p14="http://schemas.microsoft.com/office/powerpoint/2010/main" val="3265869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F3B1-0DFD-49F7-B69E-BCA69735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11" y="406444"/>
            <a:ext cx="3945148" cy="796411"/>
          </a:xfrm>
        </p:spPr>
        <p:txBody>
          <a:bodyPr/>
          <a:lstStyle/>
          <a:p>
            <a:r>
              <a:rPr lang="en-US"/>
              <a:t>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9A1B8-40B9-4540-95C7-E0B26A4F5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714" y="584629"/>
            <a:ext cx="6696075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811B5-4E7D-47DE-B097-1ED3AE8C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3" y="1522357"/>
            <a:ext cx="3232663" cy="189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A7265-D386-4785-8973-E250457C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7" y="4275241"/>
            <a:ext cx="7124993" cy="224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F12FA-9CAA-40A6-9B66-D9199251C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411" y="3092910"/>
            <a:ext cx="4195292" cy="20542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55B255-F56D-4DA7-92F1-8E0F58BFF711}"/>
              </a:ext>
            </a:extLst>
          </p:cNvPr>
          <p:cNvSpPr/>
          <p:nvPr/>
        </p:nvSpPr>
        <p:spPr>
          <a:xfrm>
            <a:off x="4537032" y="471917"/>
            <a:ext cx="6463738" cy="2475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BE228-E5DB-450D-B105-92A021A62B2F}"/>
              </a:ext>
            </a:extLst>
          </p:cNvPr>
          <p:cNvSpPr txBox="1"/>
          <p:nvPr/>
        </p:nvSpPr>
        <p:spPr>
          <a:xfrm>
            <a:off x="4311435" y="3564602"/>
            <a:ext cx="263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DC-DC Converters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9A93F-77F1-4E67-A9AA-A31DA13C6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580" y="3151291"/>
            <a:ext cx="4079123" cy="224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CBC880-7CB4-45BC-BF94-51A4B6DA3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421" y="4977766"/>
            <a:ext cx="2366990" cy="15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2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F3B1-0DFD-49F7-B69E-BCA69735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02" y="406444"/>
            <a:ext cx="3801374" cy="796411"/>
          </a:xfrm>
        </p:spPr>
        <p:txBody>
          <a:bodyPr/>
          <a:lstStyle/>
          <a:p>
            <a:r>
              <a:rPr lang="en-US"/>
              <a:t>PCB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9A1B8-40B9-4540-95C7-E0B26A4F5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487" y="814666"/>
            <a:ext cx="6696075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811B5-4E7D-47DE-B097-1ED3AE8C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3" y="1522357"/>
            <a:ext cx="3232663" cy="189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A7265-D386-4785-8973-E250457C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7" y="4275241"/>
            <a:ext cx="7124993" cy="224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F12FA-9CAA-40A6-9B66-D9199251C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411" y="3092910"/>
            <a:ext cx="4195292" cy="20542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55B255-F56D-4DA7-92F1-8E0F58BFF711}"/>
              </a:ext>
            </a:extLst>
          </p:cNvPr>
          <p:cNvSpPr/>
          <p:nvPr/>
        </p:nvSpPr>
        <p:spPr>
          <a:xfrm>
            <a:off x="1733187" y="4275241"/>
            <a:ext cx="2838814" cy="205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BE228-E5DB-450D-B105-92A021A62B2F}"/>
              </a:ext>
            </a:extLst>
          </p:cNvPr>
          <p:cNvSpPr txBox="1"/>
          <p:nvPr/>
        </p:nvSpPr>
        <p:spPr>
          <a:xfrm>
            <a:off x="2428031" y="3658347"/>
            <a:ext cx="334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Battery Charging Circuit </a:t>
            </a:r>
          </a:p>
        </p:txBody>
      </p:sp>
    </p:spTree>
    <p:extLst>
      <p:ext uri="{BB962C8B-B14F-4D97-AF65-F5344CB8AC3E}">
        <p14:creationId xmlns:p14="http://schemas.microsoft.com/office/powerpoint/2010/main" val="3726613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C0E8-1DD0-4496-A683-A1D3C77F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273170"/>
            <a:ext cx="10515600" cy="95661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PCB Layout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DDE248-ECFE-407F-A768-6A8D6B7B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219" y="946786"/>
            <a:ext cx="4437488" cy="55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9F7A-3455-4A46-84EF-C4DF7E21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7177"/>
            <a:ext cx="6647966" cy="1065598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Optical Housing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81DC-212A-4410-B1CA-2B6DE180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14606"/>
            <a:ext cx="10227497" cy="1355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Components: Lasers, cuvette holder, temperature sensor and detector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Lasers will be placed at an angle and must cross the front surface of the cuvette and reach the detector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picture containing white, sitting, table, light&#10;&#10;Description generated with very high confidence">
            <a:extLst>
              <a:ext uri="{FF2B5EF4-FFF2-40B4-BE49-F238E27FC236}">
                <a16:creationId xmlns:a16="http://schemas.microsoft.com/office/drawing/2014/main" id="{C7E7F14C-D61F-4853-AEFA-0CDD239B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07" y="3580709"/>
            <a:ext cx="3839947" cy="1869886"/>
          </a:xfrm>
          <a:prstGeom prst="rect">
            <a:avLst/>
          </a:prstGeom>
        </p:spPr>
      </p:pic>
      <p:pic>
        <p:nvPicPr>
          <p:cNvPr id="2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03D8C19-0485-40BA-AEF0-2CF69AEA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97" y="2813946"/>
            <a:ext cx="3849665" cy="36204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A2AE47-4948-4B1D-BB1D-2FFBA52AE132}"/>
              </a:ext>
            </a:extLst>
          </p:cNvPr>
          <p:cNvSpPr txBox="1"/>
          <p:nvPr/>
        </p:nvSpPr>
        <p:spPr>
          <a:xfrm>
            <a:off x="1345532" y="3210426"/>
            <a:ext cx="37257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All measurements are in inches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D098A8-3ED9-4860-BC4C-631DC96CBB40}"/>
              </a:ext>
            </a:extLst>
          </p:cNvPr>
          <p:cNvSpPr txBox="1"/>
          <p:nvPr/>
        </p:nvSpPr>
        <p:spPr>
          <a:xfrm>
            <a:off x="1280360" y="5421229"/>
            <a:ext cx="35453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Inside view w/inner box dimensions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91BFF-E251-4B91-82BD-813991DCDB56}"/>
              </a:ext>
            </a:extLst>
          </p:cNvPr>
          <p:cNvSpPr txBox="1"/>
          <p:nvPr/>
        </p:nvSpPr>
        <p:spPr>
          <a:xfrm>
            <a:off x="9925551" y="3398421"/>
            <a:ext cx="18007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Top view w/inner and outer box dimensions</a:t>
            </a:r>
          </a:p>
        </p:txBody>
      </p:sp>
    </p:spTree>
    <p:extLst>
      <p:ext uri="{BB962C8B-B14F-4D97-AF65-F5344CB8AC3E}">
        <p14:creationId xmlns:p14="http://schemas.microsoft.com/office/powerpoint/2010/main" val="2024213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78D7-CF26-490F-ACD8-D236A9CF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6011"/>
            <a:ext cx="9875520" cy="135636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Outer Housing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A645-C3F3-4A06-853B-7300EEE5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83290"/>
            <a:ext cx="9883309" cy="10741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Contain the PCB and other electronics such as the display and fans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Housing will be made using acrylic plastic which is lightweight, durable and easily machinable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2603349A-D6D9-4678-A867-89D03F63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44" y="2931194"/>
            <a:ext cx="3327472" cy="3489007"/>
          </a:xfrm>
          <a:prstGeom prst="rect">
            <a:avLst/>
          </a:prstGeom>
        </p:spPr>
      </p:pic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6192FD8-6F1C-4439-9A6B-632E2450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95" y="2928631"/>
            <a:ext cx="3755033" cy="3526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25A0C-F90F-4B05-BDD4-0916FC0FD1DD}"/>
              </a:ext>
            </a:extLst>
          </p:cNvPr>
          <p:cNvSpPr txBox="1"/>
          <p:nvPr/>
        </p:nvSpPr>
        <p:spPr>
          <a:xfrm>
            <a:off x="4624137" y="3791952"/>
            <a:ext cx="183080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Top view w/inner and outer box dimensions​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2E89D-E01C-4EFA-A5E3-8ED1A6E3B628}"/>
              </a:ext>
            </a:extLst>
          </p:cNvPr>
          <p:cNvSpPr txBox="1"/>
          <p:nvPr/>
        </p:nvSpPr>
        <p:spPr>
          <a:xfrm>
            <a:off x="9787689" y="3791953"/>
            <a:ext cx="18207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Lid of the housing w/respective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3C174-E9D6-4957-821A-F8DA50616CF0}"/>
              </a:ext>
            </a:extLst>
          </p:cNvPr>
          <p:cNvSpPr txBox="1"/>
          <p:nvPr/>
        </p:nvSpPr>
        <p:spPr>
          <a:xfrm>
            <a:off x="3681663" y="2478506"/>
            <a:ext cx="4788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All measurements are in inches</a:t>
            </a:r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03284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CE27-48F9-4998-A81C-D111E801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41538"/>
            <a:ext cx="9872871" cy="5554462"/>
          </a:xfrm>
        </p:spPr>
        <p:txBody>
          <a:bodyPr/>
          <a:lstStyle/>
          <a:p>
            <a:pPr marL="45720" indent="0" algn="ctr">
              <a:buNone/>
            </a:pPr>
            <a:endParaRPr lang="en-US"/>
          </a:p>
          <a:p>
            <a:pPr marL="45720" indent="0" algn="ctr">
              <a:buNone/>
            </a:pPr>
            <a:endParaRPr lang="en-US"/>
          </a:p>
          <a:p>
            <a:pPr marL="45720" indent="0" algn="ctr">
              <a:buNone/>
            </a:pPr>
            <a:endParaRPr lang="en-US"/>
          </a:p>
          <a:p>
            <a:pPr marL="45720" indent="0" algn="ctr">
              <a:buNone/>
            </a:pPr>
            <a:endParaRPr lang="en-US"/>
          </a:p>
          <a:p>
            <a:pPr marL="45720" indent="0" algn="ctr">
              <a:buNone/>
            </a:pPr>
            <a:endParaRPr lang="en-US"/>
          </a:p>
          <a:p>
            <a:pPr marL="45720" indent="0" algn="ctr">
              <a:buNone/>
            </a:pPr>
            <a:r>
              <a:rPr lang="en-US" sz="4400"/>
              <a:t>Administrative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276543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599-ADB3-42CF-AA68-5659F34B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Executive 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9577B-C7F7-46B3-AF4D-1DB0C2BC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834381" cy="3521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en-US" sz="2000">
                <a:ea typeface="+mn-lt"/>
                <a:cs typeface="+mn-lt"/>
              </a:rPr>
              <a:t>•Bilirubin and hemoglobin contribute to the absorption measured with a blue wavelength.</a:t>
            </a:r>
            <a:endParaRPr lang="en-US" sz="2000"/>
          </a:p>
          <a:p>
            <a:pPr marL="45720" indent="0">
              <a:buNone/>
            </a:pPr>
            <a:r>
              <a:rPr lang="en-US" sz="2000">
                <a:ea typeface="+mn-lt"/>
                <a:cs typeface="+mn-lt"/>
              </a:rPr>
              <a:t>•Only hemoglobin contributes to the absorption at 540 nm.</a:t>
            </a:r>
            <a:endParaRPr lang="en-US" sz="2000"/>
          </a:p>
          <a:p>
            <a:pPr marL="45720" indent="0">
              <a:buNone/>
            </a:pPr>
            <a:r>
              <a:rPr lang="en-US" sz="2000">
                <a:ea typeface="+mn-lt"/>
                <a:cs typeface="+mn-lt"/>
              </a:rPr>
              <a:t>•Based on hemoglobin and oxygen levels in a normal, full-term neonate, the hemoglobin absorption at 540 nm can determine the amount of absorption is due to hemoglobin at 460 nm.</a:t>
            </a:r>
            <a:endParaRPr lang="en-US" sz="2000"/>
          </a:p>
          <a:p>
            <a:pPr marL="45720" indent="0">
              <a:buNone/>
            </a:pPr>
            <a:endParaRPr lang="en-US" sz="200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2D12529-5D76-487E-81CF-9B2A1198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475" y="2060179"/>
            <a:ext cx="5877464" cy="37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7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5B95-5648-47F3-BC7C-493D3C4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9" y="-63563"/>
            <a:ext cx="9875520" cy="1356360"/>
          </a:xfrm>
        </p:spPr>
        <p:txBody>
          <a:bodyPr/>
          <a:lstStyle/>
          <a:p>
            <a:pPr algn="ctr"/>
            <a:r>
              <a:rPr lang="en-US"/>
              <a:t>Project Budget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F278F0-E0D7-45C8-8353-0573439F4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309929"/>
              </p:ext>
            </p:extLst>
          </p:nvPr>
        </p:nvGraphicFramePr>
        <p:xfrm>
          <a:off x="1567295" y="937845"/>
          <a:ext cx="9291284" cy="549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821">
                  <a:extLst>
                    <a:ext uri="{9D8B030D-6E8A-4147-A177-3AD203B41FA5}">
                      <a16:colId xmlns:a16="http://schemas.microsoft.com/office/drawing/2014/main" val="1631541180"/>
                    </a:ext>
                  </a:extLst>
                </a:gridCol>
                <a:gridCol w="2322821">
                  <a:extLst>
                    <a:ext uri="{9D8B030D-6E8A-4147-A177-3AD203B41FA5}">
                      <a16:colId xmlns:a16="http://schemas.microsoft.com/office/drawing/2014/main" val="3378140367"/>
                    </a:ext>
                  </a:extLst>
                </a:gridCol>
                <a:gridCol w="2322821">
                  <a:extLst>
                    <a:ext uri="{9D8B030D-6E8A-4147-A177-3AD203B41FA5}">
                      <a16:colId xmlns:a16="http://schemas.microsoft.com/office/drawing/2014/main" val="3009212808"/>
                    </a:ext>
                  </a:extLst>
                </a:gridCol>
                <a:gridCol w="2322821">
                  <a:extLst>
                    <a:ext uri="{9D8B030D-6E8A-4147-A177-3AD203B41FA5}">
                      <a16:colId xmlns:a16="http://schemas.microsoft.com/office/drawing/2014/main" val="1347433059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effectLst/>
                        </a:rPr>
                        <a:t>Part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effectLst/>
                        </a:rPr>
                        <a:t>Budgeted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effectLst/>
                        </a:rPr>
                        <a:t>Actual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01342"/>
                  </a:ext>
                </a:extLst>
              </a:tr>
              <a:tr h="304560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/>
                        <a:t>Optical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Blue Laser 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63078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Green Laser 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9592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Cuvettes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502128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Photodetector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$15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46891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>
                          <a:effectLst/>
                        </a:rPr>
                        <a:t>OpAmp</a:t>
                      </a:r>
                      <a:r>
                        <a:rPr lang="en-US" sz="1600">
                          <a:effectLst/>
                        </a:rPr>
                        <a:t> OPA170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202766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Battery &amp;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26652"/>
                  </a:ext>
                </a:extLst>
              </a:tr>
              <a:tr h="525104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MCU and Screen</a:t>
                      </a:r>
                    </a:p>
                    <a:p>
                      <a:pPr lvl="0" algn="ctr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MSP430FR6989 80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47070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LCD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$100</a:t>
                      </a:r>
                      <a:endParaRPr lang="en-US" sz="16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81440"/>
                  </a:ext>
                </a:extLst>
              </a:tr>
              <a:tr h="304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35927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BOM (Components)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494159"/>
                  </a:ext>
                </a:extLst>
              </a:tr>
              <a:tr h="304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Temperature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Fan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259733"/>
                  </a:ext>
                </a:extLst>
              </a:tr>
              <a:tr h="30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Temperature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62113"/>
                  </a:ext>
                </a:extLst>
              </a:tr>
              <a:tr h="5251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Acrylic Plastic + Machine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$0*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54499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$475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$205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0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36D3-5965-4CD2-8706-0D646F17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Responsibilities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3D64D3-DC96-4687-B539-777A8CBE6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91037"/>
              </p:ext>
            </p:extLst>
          </p:nvPr>
        </p:nvGraphicFramePr>
        <p:xfrm>
          <a:off x="1143000" y="2057400"/>
          <a:ext cx="9872658" cy="424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43">
                  <a:extLst>
                    <a:ext uri="{9D8B030D-6E8A-4147-A177-3AD203B41FA5}">
                      <a16:colId xmlns:a16="http://schemas.microsoft.com/office/drawing/2014/main" val="417143610"/>
                    </a:ext>
                  </a:extLst>
                </a:gridCol>
                <a:gridCol w="1645443">
                  <a:extLst>
                    <a:ext uri="{9D8B030D-6E8A-4147-A177-3AD203B41FA5}">
                      <a16:colId xmlns:a16="http://schemas.microsoft.com/office/drawing/2014/main" val="2152227865"/>
                    </a:ext>
                  </a:extLst>
                </a:gridCol>
                <a:gridCol w="1645443">
                  <a:extLst>
                    <a:ext uri="{9D8B030D-6E8A-4147-A177-3AD203B41FA5}">
                      <a16:colId xmlns:a16="http://schemas.microsoft.com/office/drawing/2014/main" val="768837063"/>
                    </a:ext>
                  </a:extLst>
                </a:gridCol>
                <a:gridCol w="1645443">
                  <a:extLst>
                    <a:ext uri="{9D8B030D-6E8A-4147-A177-3AD203B41FA5}">
                      <a16:colId xmlns:a16="http://schemas.microsoft.com/office/drawing/2014/main" val="3721989805"/>
                    </a:ext>
                  </a:extLst>
                </a:gridCol>
                <a:gridCol w="1645443">
                  <a:extLst>
                    <a:ext uri="{9D8B030D-6E8A-4147-A177-3AD203B41FA5}">
                      <a16:colId xmlns:a16="http://schemas.microsoft.com/office/drawing/2014/main" val="1962510330"/>
                    </a:ext>
                  </a:extLst>
                </a:gridCol>
                <a:gridCol w="1645443">
                  <a:extLst>
                    <a:ext uri="{9D8B030D-6E8A-4147-A177-3AD203B41FA5}">
                      <a16:colId xmlns:a16="http://schemas.microsoft.com/office/drawing/2014/main" val="6471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Andrea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Kevin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Bernardin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Kevin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0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Light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Optical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5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138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Amplifier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8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MCU/Software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3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Display/ Touchscreen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686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16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383CA-B1C9-431A-90CE-1DEB3EBA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Progress</a:t>
            </a:r>
            <a:endParaRPr lang="en-US"/>
          </a:p>
        </p:txBody>
      </p:sp>
      <p:pic>
        <p:nvPicPr>
          <p:cNvPr id="12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8FA76AD-9B6D-4D50-877E-637061895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176" y="1711052"/>
            <a:ext cx="10525646" cy="4236016"/>
          </a:xfrm>
        </p:spPr>
      </p:pic>
    </p:spTree>
    <p:extLst>
      <p:ext uri="{BB962C8B-B14F-4D97-AF65-F5344CB8AC3E}">
        <p14:creationId xmlns:p14="http://schemas.microsoft.com/office/powerpoint/2010/main" val="3468844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4B7DC-18F5-4439-9488-E5B730BBB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3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22540E31-A42C-444E-BD19-CD7F2899D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3" r="21949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365" y="971811"/>
            <a:ext cx="6576629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/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61B3C-221F-4FEE-BC20-58155E285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4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A655-AAEB-4FD5-9489-625FF6EA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</a:t>
            </a:r>
          </a:p>
        </p:txBody>
      </p:sp>
      <p:pic>
        <p:nvPicPr>
          <p:cNvPr id="5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D74113-65C5-4B16-8995-E38C4143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07" y="1709827"/>
            <a:ext cx="4872985" cy="45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4F6B-7B77-4AAF-A3E5-896BB0BC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341" y="566305"/>
            <a:ext cx="9875520" cy="1356360"/>
          </a:xfrm>
        </p:spPr>
        <p:txBody>
          <a:bodyPr/>
          <a:lstStyle/>
          <a:p>
            <a:r>
              <a:rPr lang="en-US">
                <a:cs typeface="Calibri Light"/>
              </a:rPr>
              <a:t>Block Diagram</a:t>
            </a:r>
            <a:endParaRPr lang="en-US"/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EA4E29-6F1D-4BE9-AAD3-2F2748B8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05" y="1834457"/>
            <a:ext cx="10331883" cy="41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51D6-34B9-4DC5-AA28-5EF6DAF0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77" y="546970"/>
            <a:ext cx="9875520" cy="1356360"/>
          </a:xfrm>
        </p:spPr>
        <p:txBody>
          <a:bodyPr/>
          <a:lstStyle/>
          <a:p>
            <a:r>
              <a:rPr lang="en-US">
                <a:cs typeface="Calibri Light"/>
              </a:rPr>
              <a:t>Proxy Samples</a:t>
            </a:r>
            <a:endParaRPr lang="en-US"/>
          </a:p>
        </p:txBody>
      </p:sp>
      <p:pic>
        <p:nvPicPr>
          <p:cNvPr id="10" name="Picture 10" descr="A close up of a lamp&#10;&#10;Description generated with high confidence">
            <a:extLst>
              <a:ext uri="{FF2B5EF4-FFF2-40B4-BE49-F238E27FC236}">
                <a16:creationId xmlns:a16="http://schemas.microsoft.com/office/drawing/2014/main" id="{6134C3ED-217E-4BD1-BBF3-3F96AA7D0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081" y="1615730"/>
            <a:ext cx="3891949" cy="2384485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3E3295-CBBD-4F9C-9A32-A7E49CA0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07" y="1572027"/>
            <a:ext cx="3907766" cy="237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200187-A66F-48A8-AC65-E6FD7EBC6CBC}"/>
              </a:ext>
            </a:extLst>
          </p:cNvPr>
          <p:cNvSpPr txBox="1"/>
          <p:nvPr/>
        </p:nvSpPr>
        <p:spPr>
          <a:xfrm>
            <a:off x="7039155" y="1848929"/>
            <a:ext cx="1233578" cy="4144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Curcumin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4B573-7A48-41A9-8E51-E4A0DFB133CD}"/>
              </a:ext>
            </a:extLst>
          </p:cNvPr>
          <p:cNvSpPr txBox="1"/>
          <p:nvPr/>
        </p:nvSpPr>
        <p:spPr>
          <a:xfrm>
            <a:off x="2165229" y="1848928"/>
            <a:ext cx="1233578" cy="41448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Bilirubin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46D55-86B1-4BC4-A68E-5318101836DE}"/>
              </a:ext>
            </a:extLst>
          </p:cNvPr>
          <p:cNvGrpSpPr/>
          <p:nvPr/>
        </p:nvGrpSpPr>
        <p:grpSpPr>
          <a:xfrm>
            <a:off x="6751608" y="4089112"/>
            <a:ext cx="3907766" cy="2374758"/>
            <a:chOff x="1863306" y="4089112"/>
            <a:chExt cx="3720861" cy="2374758"/>
          </a:xfrm>
        </p:grpSpPr>
        <p:pic>
          <p:nvPicPr>
            <p:cNvPr id="12" name="Picture 12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BD369D94-4005-4A00-B8D0-092323577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3306" y="4089112"/>
              <a:ext cx="3720861" cy="23747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1C128-5D5D-49A4-A825-B02752BA1248}"/>
                </a:ext>
              </a:extLst>
            </p:cNvPr>
            <p:cNvSpPr txBox="1"/>
            <p:nvPr/>
          </p:nvSpPr>
          <p:spPr>
            <a:xfrm>
              <a:off x="2165228" y="4321833"/>
              <a:ext cx="1233578" cy="4144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FF0000"/>
                  </a:solidFill>
                </a:rPr>
                <a:t>Betalain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C9482-997A-4531-BDB6-D93E210FAA26}"/>
              </a:ext>
            </a:extLst>
          </p:cNvPr>
          <p:cNvGrpSpPr/>
          <p:nvPr/>
        </p:nvGrpSpPr>
        <p:grpSpPr>
          <a:xfrm>
            <a:off x="1834551" y="4088551"/>
            <a:ext cx="3907767" cy="2375880"/>
            <a:chOff x="6751608" y="4088551"/>
            <a:chExt cx="3907767" cy="2375880"/>
          </a:xfrm>
        </p:grpSpPr>
        <p:pic>
          <p:nvPicPr>
            <p:cNvPr id="14" name="Picture 14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C9B23ADE-EE8B-4E2F-88B7-37EBD67E7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1608" y="4088551"/>
              <a:ext cx="3907767" cy="23758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232CF-A46A-4998-B8C0-36BD2F45A292}"/>
                </a:ext>
              </a:extLst>
            </p:cNvPr>
            <p:cNvSpPr txBox="1"/>
            <p:nvPr/>
          </p:nvSpPr>
          <p:spPr>
            <a:xfrm>
              <a:off x="7039154" y="4336211"/>
              <a:ext cx="1607389" cy="40011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FF0000"/>
                  </a:solidFill>
                </a:rPr>
                <a:t>Hemoglobin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7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0B71-C356-408F-BFC9-6D217A10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81B6-89F6-4539-8B5E-3CE8B919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941438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 Beer-Lambert Law</a:t>
            </a:r>
            <a:endParaRPr lang="en-US"/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A = </a:t>
            </a:r>
            <a:r>
              <a:rPr lang="en-US">
                <a:latin typeface="Lucida Handwriting"/>
                <a:ea typeface="+mn-lt"/>
                <a:cs typeface="+mn-lt"/>
              </a:rPr>
              <a:t>l</a:t>
            </a:r>
            <a:r>
              <a:rPr lang="en-US">
                <a:ea typeface="+mn-lt"/>
                <a:cs typeface="+mn-lt"/>
              </a:rPr>
              <a:t>cε = -log(I</a:t>
            </a:r>
            <a:r>
              <a:rPr lang="en-US" baseline="-25000">
                <a:ea typeface="+mn-lt"/>
                <a:cs typeface="+mn-lt"/>
              </a:rPr>
              <a:t>0</a:t>
            </a:r>
            <a:r>
              <a:rPr lang="en-US">
                <a:ea typeface="+mn-lt"/>
                <a:cs typeface="+mn-lt"/>
              </a:rPr>
              <a:t>/I</a:t>
            </a:r>
            <a:r>
              <a:rPr lang="en-US" baseline="-25000">
                <a:ea typeface="+mn-lt"/>
                <a:cs typeface="+mn-lt"/>
              </a:rPr>
              <a:t>T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 Comparison of incident (blank) to transmitted</a:t>
            </a:r>
            <a:endParaRPr lang="en-US"/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 Hold separate curcumin and betalain concentrations constant to find ε for each wavelength.</a:t>
            </a:r>
          </a:p>
          <a:p>
            <a:pPr marL="45720" indent="0">
              <a:buNone/>
            </a:pPr>
            <a:r>
              <a:rPr lang="en-US">
                <a:ea typeface="+mn-lt"/>
                <a:cs typeface="+mn-lt"/>
              </a:rPr>
              <a:t>• Use ε coefficients to calculate unknown concentrations</a:t>
            </a:r>
            <a:endParaRPr lang="en-US"/>
          </a:p>
          <a:p>
            <a:endParaRPr lang="en-US"/>
          </a:p>
        </p:txBody>
      </p:sp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A4DB3CCC-CFFB-4A20-BB29-BD3F4D0E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2052438"/>
            <a:ext cx="3677728" cy="33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7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5CDC-BE1B-4069-938D-C26C2F48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2235-8055-4439-B947-FDF9D6BF9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42385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Concentrations must be consistent</a:t>
            </a:r>
          </a:p>
          <a:p>
            <a:r>
              <a:rPr lang="en-US"/>
              <a:t>Powdered beetroot and turmeric dissolved in methanol for greatest accuracy</a:t>
            </a:r>
          </a:p>
          <a:p>
            <a:r>
              <a:rPr lang="en-US"/>
              <a:t>Time constraints include photosensitivity of dies and sediment</a:t>
            </a:r>
          </a:p>
        </p:txBody>
      </p:sp>
      <p:pic>
        <p:nvPicPr>
          <p:cNvPr id="4" name="Picture 4" descr="A picture containing indoor, table, sitting, small&#10;&#10;Description generated with very high confidence">
            <a:extLst>
              <a:ext uri="{FF2B5EF4-FFF2-40B4-BE49-F238E27FC236}">
                <a16:creationId xmlns:a16="http://schemas.microsoft.com/office/drawing/2014/main" id="{8B32DF7F-408A-4F48-9B0F-167E5813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494" y="1970995"/>
            <a:ext cx="2743200" cy="34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531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1084</Words>
  <Application>Microsoft Office PowerPoint</Application>
  <PresentationFormat>Widescreen</PresentationFormat>
  <Paragraphs>281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Corbel</vt:lpstr>
      <vt:lpstr>Lucida Handwriting</vt:lpstr>
      <vt:lpstr>Wingdings</vt:lpstr>
      <vt:lpstr>Basis</vt:lpstr>
      <vt:lpstr>Direct Absorbance Bilirubin Spectrometer (DABS)</vt:lpstr>
      <vt:lpstr>Motivation</vt:lpstr>
      <vt:lpstr>Goals &amp; Objectives</vt:lpstr>
      <vt:lpstr>Executive Summary</vt:lpstr>
      <vt:lpstr>Specifications</vt:lpstr>
      <vt:lpstr>Block Diagram</vt:lpstr>
      <vt:lpstr>Proxy Samples</vt:lpstr>
      <vt:lpstr>Calculating Concentration</vt:lpstr>
      <vt:lpstr>Sample Preparation</vt:lpstr>
      <vt:lpstr>Light Sources</vt:lpstr>
      <vt:lpstr>FWHM Spectral Emissions</vt:lpstr>
      <vt:lpstr>Lasers – Temperature Requirements</vt:lpstr>
      <vt:lpstr>Detector</vt:lpstr>
      <vt:lpstr>Detector Comparison</vt:lpstr>
      <vt:lpstr>Detector – BPW21R</vt:lpstr>
      <vt:lpstr>Proof of Concept</vt:lpstr>
      <vt:lpstr>Microcontroller Technology Comparison</vt:lpstr>
      <vt:lpstr>Microcontroller</vt:lpstr>
      <vt:lpstr>PowerPoint Presentation</vt:lpstr>
      <vt:lpstr>Display’s consumption</vt:lpstr>
      <vt:lpstr>Flowchart</vt:lpstr>
      <vt:lpstr>Use Case Diagram</vt:lpstr>
      <vt:lpstr>Touchscreen – Capacitive vs. Resistive</vt:lpstr>
      <vt:lpstr>Power Input</vt:lpstr>
      <vt:lpstr>Battery Charging- TI’s MCP73831</vt:lpstr>
      <vt:lpstr>Other  Components</vt:lpstr>
      <vt:lpstr>Battery Switching</vt:lpstr>
      <vt:lpstr>PCB Schematic </vt:lpstr>
      <vt:lpstr> PCB Schematic</vt:lpstr>
      <vt:lpstr> PCB Schematic</vt:lpstr>
      <vt:lpstr> PCB Schematic</vt:lpstr>
      <vt:lpstr> PCB Schematic</vt:lpstr>
      <vt:lpstr>PCB Schematic</vt:lpstr>
      <vt:lpstr>PCB Schematic</vt:lpstr>
      <vt:lpstr>PCB Schematic</vt:lpstr>
      <vt:lpstr>PCB Layout</vt:lpstr>
      <vt:lpstr>Optical Housing</vt:lpstr>
      <vt:lpstr>Outer Housing</vt:lpstr>
      <vt:lpstr>PowerPoint Presentation</vt:lpstr>
      <vt:lpstr>Project Budget</vt:lpstr>
      <vt:lpstr>Responsibilities</vt:lpstr>
      <vt:lpstr>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Bernardin Dezius</dc:creator>
  <cp:lastModifiedBy>Juan Gonzalez</cp:lastModifiedBy>
  <cp:revision>18</cp:revision>
  <dcterms:created xsi:type="dcterms:W3CDTF">2020-01-19T01:27:46Z</dcterms:created>
  <dcterms:modified xsi:type="dcterms:W3CDTF">2020-04-09T21:23:27Z</dcterms:modified>
</cp:coreProperties>
</file>